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61" r:id="rId4"/>
    <p:sldId id="262" r:id="rId5"/>
    <p:sldId id="258" r:id="rId6"/>
    <p:sldId id="259" r:id="rId7"/>
    <p:sldId id="264" r:id="rId8"/>
    <p:sldId id="260" r:id="rId9"/>
    <p:sldId id="263" r:id="rId1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winkliges Dreiec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7" name="Untertitel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grpSp>
        <p:nvGrpSpPr>
          <p:cNvPr id="2" name="Gruppieren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ihand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ihand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ihand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Gerade Verbindung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umsplatzhalt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9765CF3-AE80-4C91-A651-08AB21E4D6F5}" type="datetimeFigureOut">
              <a:rPr lang="de-DE" smtClean="0"/>
              <a:t>30.09.2016</a:t>
            </a:fld>
            <a:endParaRPr lang="de-DE"/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27" name="Foliennummernplatzhalt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9111FC9-1725-49C3-B34C-B510CD3C58B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65CF3-AE80-4C91-A651-08AB21E4D6F5}" type="datetimeFigureOut">
              <a:rPr lang="de-DE" smtClean="0"/>
              <a:t>30.09.2016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111FC9-1725-49C3-B34C-B510CD3C58BC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65CF3-AE80-4C91-A651-08AB21E4D6F5}" type="datetimeFigureOut">
              <a:rPr lang="de-DE" smtClean="0"/>
              <a:t>30.09.2016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111FC9-1725-49C3-B34C-B510CD3C58BC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Eingekerbter Richtungspfeil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Eingekerbter Richtungspfeil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65CF3-AE80-4C91-A651-08AB21E4D6F5}" type="datetimeFigureOut">
              <a:rPr lang="de-DE" smtClean="0"/>
              <a:t>30.09.2016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111FC9-1725-49C3-B34C-B510CD3C58BC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65CF3-AE80-4C91-A651-08AB21E4D6F5}" type="datetimeFigureOut">
              <a:rPr lang="de-DE" smtClean="0"/>
              <a:t>30.09.2016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111FC9-1725-49C3-B34C-B510CD3C58BC}" type="slidenum">
              <a:rPr lang="de-DE" smtClean="0"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65CF3-AE80-4C91-A651-08AB21E4D6F5}" type="datetimeFigureOut">
              <a:rPr lang="de-DE" smtClean="0"/>
              <a:t>30.09.2016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111FC9-1725-49C3-B34C-B510CD3C58BC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65CF3-AE80-4C91-A651-08AB21E4D6F5}" type="datetimeFigureOut">
              <a:rPr lang="de-DE" smtClean="0"/>
              <a:t>30.09.2016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111FC9-1725-49C3-B34C-B510CD3C58B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9765CF3-AE80-4C91-A651-08AB21E4D6F5}" type="datetimeFigureOut">
              <a:rPr lang="de-DE" smtClean="0"/>
              <a:t>30.09.2016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111FC9-1725-49C3-B34C-B510CD3C58BC}" type="slidenum">
              <a:rPr lang="de-DE" smtClean="0"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9765CF3-AE80-4C91-A651-08AB21E4D6F5}" type="datetimeFigureOut">
              <a:rPr lang="de-DE" smtClean="0"/>
              <a:t>30.09.2016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9111FC9-1725-49C3-B34C-B510CD3C58BC}" type="slidenum">
              <a:rPr lang="de-DE" smtClean="0"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8" name="Freihand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ihand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echtwinkliges Dreiec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Gerade Verbindung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ingekerbter Richtungspfeil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Eingekerbter Richtungspfeil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65CF3-AE80-4C91-A651-08AB21E4D6F5}" type="datetimeFigureOut">
              <a:rPr lang="de-DE" smtClean="0"/>
              <a:t>30.09.2016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111FC9-1725-49C3-B34C-B510CD3C58B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9765CF3-AE80-4C91-A651-08AB21E4D6F5}" type="datetimeFigureOut">
              <a:rPr lang="de-DE" smtClean="0"/>
              <a:t>30.09.2016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111FC9-1725-49C3-B34C-B510CD3C58BC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ihand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ihand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echtwinkliges Dreiec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Gerade Verbindung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platzhalt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0" name="Textplatzhalt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9765CF3-AE80-4C91-A651-08AB21E4D6F5}" type="datetimeFigureOut">
              <a:rPr lang="de-DE" smtClean="0"/>
              <a:t>30.09.2016</a:t>
            </a:fld>
            <a:endParaRPr lang="de-DE"/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9111FC9-1725-49C3-B34C-B510CD3C58BC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e3xec.at/" TargetMode="External"/><Relationship Id="rId2" Type="http://schemas.openxmlformats.org/officeDocument/2006/relationships/hyperlink" Target="http://www.oe9.at/oe9xrk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iki.oevsv.at/index.php/Kategorie:WINLINK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3501008"/>
            <a:ext cx="7772400" cy="1728192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RMS Gateway für Südtirol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und </a:t>
            </a:r>
            <a:r>
              <a:rPr lang="de-DE" dirty="0" err="1" smtClean="0"/>
              <a:t>Winlink</a:t>
            </a:r>
            <a:r>
              <a:rPr lang="de-DE" dirty="0" smtClean="0"/>
              <a:t> 2000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14400" y="836712"/>
            <a:ext cx="7772400" cy="2448272"/>
          </a:xfrm>
        </p:spPr>
        <p:txBody>
          <a:bodyPr/>
          <a:lstStyle/>
          <a:p>
            <a:r>
              <a:rPr lang="de-DE" dirty="0" smtClean="0"/>
              <a:t>Falls das Internet lokal ausfällt oder wenn keines in der Nähe ist…</a:t>
            </a:r>
            <a:endParaRPr lang="de-DE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67544" y="1196752"/>
            <a:ext cx="784887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- Kontakt zu OE9FWV Werner Furlan </a:t>
            </a:r>
          </a:p>
          <a:p>
            <a:r>
              <a:rPr lang="de-DE" sz="3600" dirty="0" err="1" smtClean="0"/>
              <a:t>Sysop</a:t>
            </a:r>
            <a:r>
              <a:rPr lang="de-DE" sz="3600" dirty="0" smtClean="0"/>
              <a:t> an der Station OE9XRK</a:t>
            </a:r>
          </a:p>
          <a:p>
            <a:endParaRPr lang="de-DE" sz="3600" dirty="0"/>
          </a:p>
          <a:p>
            <a:pPr>
              <a:buFontTx/>
              <a:buChar char="-"/>
            </a:pPr>
            <a:r>
              <a:rPr lang="de-DE" sz="3600" dirty="0" smtClean="0"/>
              <a:t>Meine Erfahrungen mit der Übermittlung von E-Mails über OE3XEC und OE9XRK in PACTOR</a:t>
            </a:r>
          </a:p>
          <a:p>
            <a:pPr>
              <a:buFontTx/>
              <a:buChar char="-"/>
            </a:pPr>
            <a:endParaRPr lang="de-DE" dirty="0" smtClean="0"/>
          </a:p>
          <a:p>
            <a:pPr algn="ctr"/>
            <a:endParaRPr lang="de-DE" dirty="0"/>
          </a:p>
          <a:p>
            <a:pPr>
              <a:buFontTx/>
              <a:buChar char="-"/>
            </a:pPr>
            <a:endParaRPr lang="de-DE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827584" y="1412776"/>
            <a:ext cx="7488832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dirty="0" smtClean="0"/>
              <a:t> </a:t>
            </a:r>
            <a:r>
              <a:rPr lang="de-DE" sz="5400" dirty="0" smtClean="0"/>
              <a:t>Frage</a:t>
            </a:r>
            <a:r>
              <a:rPr lang="de-DE" sz="3600" dirty="0" smtClean="0"/>
              <a:t>:</a:t>
            </a:r>
          </a:p>
          <a:p>
            <a:pPr algn="ctr"/>
            <a:r>
              <a:rPr lang="de-DE" sz="3200" dirty="0" smtClean="0"/>
              <a:t>Besteht ein Interesse eines Aufbaus einer Gruppe, die sich mit PACTOR, WINMOR und weiteren DIGIMODES, die Emails übertragen können, (</a:t>
            </a:r>
            <a:r>
              <a:rPr lang="de-DE" sz="3200" dirty="0" err="1" smtClean="0"/>
              <a:t>PSKMail</a:t>
            </a:r>
            <a:r>
              <a:rPr lang="de-DE" sz="3200" dirty="0" smtClean="0"/>
              <a:t>) beschäftigen will ?</a:t>
            </a:r>
          </a:p>
          <a:p>
            <a:pPr algn="ctr">
              <a:buFontTx/>
              <a:buChar char="-"/>
            </a:pPr>
            <a:endParaRPr lang="de-DE" sz="3200" dirty="0"/>
          </a:p>
          <a:p>
            <a:pPr algn="ctr"/>
            <a:endParaRPr lang="de-DE" sz="3200" dirty="0" smtClean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8"/>
          <p:cNvSpPr txBox="1">
            <a:spLocks noChangeArrowheads="1"/>
          </p:cNvSpPr>
          <p:nvPr/>
        </p:nvSpPr>
        <p:spPr bwMode="auto">
          <a:xfrm>
            <a:off x="2613522" y="4197697"/>
            <a:ext cx="314325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de-DE" sz="1000" b="1" dirty="0">
                <a:solidFill>
                  <a:srgbClr val="FF0000"/>
                </a:solidFill>
                <a:latin typeface="Calibri" pitchFamily="34" charset="0"/>
              </a:rPr>
              <a:t>  </a:t>
            </a:r>
            <a:r>
              <a:rPr lang="en-US" altLang="de-DE" sz="1200" b="1" dirty="0">
                <a:solidFill>
                  <a:srgbClr val="FF0000"/>
                </a:solidFill>
                <a:latin typeface="Calibri" pitchFamily="34" charset="0"/>
              </a:rPr>
              <a:t>RMS-</a:t>
            </a:r>
            <a:r>
              <a:rPr lang="en-US" altLang="de-DE" sz="1200" b="1" dirty="0" err="1">
                <a:solidFill>
                  <a:srgbClr val="FF0000"/>
                </a:solidFill>
                <a:latin typeface="Calibri" pitchFamily="34" charset="0"/>
              </a:rPr>
              <a:t>Pactor</a:t>
            </a:r>
            <a:r>
              <a:rPr lang="en-US" altLang="de-DE" sz="1200" b="1" dirty="0">
                <a:solidFill>
                  <a:srgbClr val="FF0000"/>
                </a:solidFill>
                <a:latin typeface="Calibri" pitchFamily="34" charset="0"/>
              </a:rPr>
              <a:t>, &amp; -Packet </a:t>
            </a:r>
            <a:endParaRPr lang="en-US" altLang="de-DE" sz="1000" b="1" dirty="0">
              <a:solidFill>
                <a:srgbClr val="FF0000"/>
              </a:solidFill>
              <a:latin typeface="Calibri" pitchFamily="34" charset="0"/>
            </a:endParaRPr>
          </a:p>
          <a:p>
            <a:pPr algn="ctr"/>
            <a:endParaRPr lang="en-US" altLang="de-DE" sz="1000" b="1" dirty="0">
              <a:latin typeface="Calibri" pitchFamily="34" charset="0"/>
            </a:endParaRPr>
          </a:p>
        </p:txBody>
      </p:sp>
      <p:pic>
        <p:nvPicPr>
          <p:cNvPr id="3" name="Picture 9" descr="MCj0404159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3334" y="1840260"/>
            <a:ext cx="550863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 descr="MCj0404159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4897" y="1840260"/>
            <a:ext cx="550862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MCj0404159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85022" y="1840260"/>
            <a:ext cx="550862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MCj0404159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8147" y="1840260"/>
            <a:ext cx="550862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17"/>
          <p:cNvSpPr>
            <a:spLocks noChangeArrowheads="1"/>
          </p:cNvSpPr>
          <p:nvPr/>
        </p:nvSpPr>
        <p:spPr bwMode="auto">
          <a:xfrm>
            <a:off x="799009" y="2554635"/>
            <a:ext cx="2057400" cy="7620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de-DE" altLang="de-DE">
              <a:latin typeface="Calibri" pitchFamily="34" charset="0"/>
            </a:endParaRPr>
          </a:p>
        </p:txBody>
      </p:sp>
      <p:sp>
        <p:nvSpPr>
          <p:cNvPr id="8" name="Oval 18"/>
          <p:cNvSpPr>
            <a:spLocks noChangeArrowheads="1"/>
          </p:cNvSpPr>
          <p:nvPr/>
        </p:nvSpPr>
        <p:spPr bwMode="auto">
          <a:xfrm>
            <a:off x="2399209" y="2554635"/>
            <a:ext cx="2209800" cy="8382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de-DE" sz="2400" b="1">
                <a:solidFill>
                  <a:srgbClr val="FF0000"/>
                </a:solidFill>
                <a:latin typeface="Calibri" pitchFamily="34" charset="0"/>
              </a:rPr>
              <a:t>Internet</a:t>
            </a:r>
          </a:p>
        </p:txBody>
      </p:sp>
      <p:sp>
        <p:nvSpPr>
          <p:cNvPr id="9" name="Oval 19"/>
          <p:cNvSpPr>
            <a:spLocks noChangeArrowheads="1"/>
          </p:cNvSpPr>
          <p:nvPr/>
        </p:nvSpPr>
        <p:spPr bwMode="auto">
          <a:xfrm>
            <a:off x="4228009" y="2554635"/>
            <a:ext cx="1914525" cy="757237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de-DE" altLang="de-DE" sz="1200">
              <a:latin typeface="Calibri" pitchFamily="34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185022" y="1268760"/>
            <a:ext cx="561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de-DE" sz="1400" b="1" dirty="0">
                <a:latin typeface="Calibri" pitchFamily="34" charset="0"/>
              </a:rPr>
              <a:t>CMS </a:t>
            </a:r>
          </a:p>
          <a:p>
            <a:pPr algn="ctr"/>
            <a:r>
              <a:rPr lang="en-US" altLang="de-DE" sz="1400" b="1" dirty="0">
                <a:latin typeface="Calibri" pitchFamily="34" charset="0"/>
              </a:rPr>
              <a:t>USA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4256584" y="1268760"/>
            <a:ext cx="520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de-DE" sz="1400" b="1">
                <a:latin typeface="Calibri" pitchFamily="34" charset="0"/>
              </a:rPr>
              <a:t>CMS</a:t>
            </a:r>
          </a:p>
          <a:p>
            <a:pPr algn="ctr"/>
            <a:r>
              <a:rPr lang="en-US" altLang="de-DE" sz="1400" b="1">
                <a:latin typeface="Calibri" pitchFamily="34" charset="0"/>
              </a:rPr>
              <a:t>USA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5113834" y="1268760"/>
            <a:ext cx="946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de-DE" sz="1400" b="1">
                <a:latin typeface="Calibri" pitchFamily="34" charset="0"/>
              </a:rPr>
              <a:t>CMS </a:t>
            </a:r>
          </a:p>
          <a:p>
            <a:pPr algn="ctr"/>
            <a:r>
              <a:rPr lang="en-US" altLang="de-DE" sz="1400" b="1">
                <a:latin typeface="Calibri" pitchFamily="34" charset="0"/>
              </a:rPr>
              <a:t>Australien</a:t>
            </a:r>
          </a:p>
        </p:txBody>
      </p:sp>
      <p:sp>
        <p:nvSpPr>
          <p:cNvPr id="13" name="Rechteck 55"/>
          <p:cNvSpPr>
            <a:spLocks noChangeArrowheads="1"/>
          </p:cNvSpPr>
          <p:nvPr/>
        </p:nvSpPr>
        <p:spPr bwMode="auto">
          <a:xfrm>
            <a:off x="2042022" y="1054447"/>
            <a:ext cx="8572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altLang="de-DE" sz="1400" b="1">
              <a:latin typeface="Calibri" pitchFamily="34" charset="0"/>
            </a:endParaRPr>
          </a:p>
          <a:p>
            <a:pPr algn="ctr"/>
            <a:r>
              <a:rPr lang="en-US" altLang="de-DE" sz="1400" b="1">
                <a:latin typeface="Calibri" pitchFamily="34" charset="0"/>
              </a:rPr>
              <a:t>CMS</a:t>
            </a:r>
          </a:p>
          <a:p>
            <a:pPr algn="ctr"/>
            <a:r>
              <a:rPr lang="en-US" altLang="de-DE" sz="1400" b="1">
                <a:latin typeface="Calibri" pitchFamily="34" charset="0"/>
              </a:rPr>
              <a:t>Kanada</a:t>
            </a:r>
          </a:p>
          <a:p>
            <a:endParaRPr lang="de-DE" altLang="de-DE" sz="1400">
              <a:latin typeface="Calibri" pitchFamily="34" charset="0"/>
            </a:endParaRPr>
          </a:p>
        </p:txBody>
      </p:sp>
      <p:sp>
        <p:nvSpPr>
          <p:cNvPr id="14" name="Line 31"/>
          <p:cNvSpPr>
            <a:spLocks noChangeShapeType="1"/>
          </p:cNvSpPr>
          <p:nvPr/>
        </p:nvSpPr>
        <p:spPr bwMode="auto">
          <a:xfrm>
            <a:off x="1327647" y="2340322"/>
            <a:ext cx="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15" name="Line 31"/>
          <p:cNvSpPr>
            <a:spLocks noChangeShapeType="1"/>
          </p:cNvSpPr>
          <p:nvPr/>
        </p:nvSpPr>
        <p:spPr bwMode="auto">
          <a:xfrm>
            <a:off x="2399209" y="2340322"/>
            <a:ext cx="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16" name="Line 31"/>
          <p:cNvSpPr>
            <a:spLocks noChangeShapeType="1"/>
          </p:cNvSpPr>
          <p:nvPr/>
        </p:nvSpPr>
        <p:spPr bwMode="auto">
          <a:xfrm>
            <a:off x="3399334" y="2340322"/>
            <a:ext cx="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pic>
        <p:nvPicPr>
          <p:cNvPr id="17" name="Picture 16" descr="MMj03364000000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022" y="3483322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6" descr="MMj03364000000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6334" y="355476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3" descr="MCj0396336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840635"/>
            <a:ext cx="547688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Oval 51"/>
          <p:cNvSpPr>
            <a:spLocks noChangeArrowheads="1"/>
          </p:cNvSpPr>
          <p:nvPr/>
        </p:nvSpPr>
        <p:spPr bwMode="auto">
          <a:xfrm>
            <a:off x="3027859" y="398338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 altLang="de-DE">
              <a:latin typeface="Calibri" pitchFamily="34" charset="0"/>
            </a:endParaRPr>
          </a:p>
        </p:txBody>
      </p:sp>
      <p:sp>
        <p:nvSpPr>
          <p:cNvPr id="21" name="Oval 52"/>
          <p:cNvSpPr>
            <a:spLocks noChangeArrowheads="1"/>
          </p:cNvSpPr>
          <p:nvPr/>
        </p:nvSpPr>
        <p:spPr bwMode="auto">
          <a:xfrm>
            <a:off x="3256459" y="398338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 altLang="de-DE">
              <a:latin typeface="Calibri" pitchFamily="34" charset="0"/>
            </a:endParaRPr>
          </a:p>
        </p:txBody>
      </p:sp>
      <p:sp>
        <p:nvSpPr>
          <p:cNvPr id="22" name="Oval 53"/>
          <p:cNvSpPr>
            <a:spLocks noChangeArrowheads="1"/>
          </p:cNvSpPr>
          <p:nvPr/>
        </p:nvSpPr>
        <p:spPr bwMode="auto">
          <a:xfrm>
            <a:off x="3485059" y="3983385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 altLang="de-DE">
              <a:latin typeface="Calibri" pitchFamily="34" charset="0"/>
            </a:endParaRPr>
          </a:p>
        </p:txBody>
      </p:sp>
      <p:sp>
        <p:nvSpPr>
          <p:cNvPr id="23" name="Oval 51"/>
          <p:cNvSpPr>
            <a:spLocks noChangeArrowheads="1"/>
          </p:cNvSpPr>
          <p:nvPr/>
        </p:nvSpPr>
        <p:spPr bwMode="auto">
          <a:xfrm>
            <a:off x="3313609" y="5054947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 altLang="de-DE">
              <a:latin typeface="Calibri" pitchFamily="34" charset="0"/>
            </a:endParaRPr>
          </a:p>
        </p:txBody>
      </p:sp>
      <p:sp>
        <p:nvSpPr>
          <p:cNvPr id="24" name="Oval 52"/>
          <p:cNvSpPr>
            <a:spLocks noChangeArrowheads="1"/>
          </p:cNvSpPr>
          <p:nvPr/>
        </p:nvSpPr>
        <p:spPr bwMode="auto">
          <a:xfrm>
            <a:off x="3542209" y="5054947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 altLang="de-DE">
              <a:latin typeface="Calibri" pitchFamily="34" charset="0"/>
            </a:endParaRPr>
          </a:p>
        </p:txBody>
      </p:sp>
      <p:sp>
        <p:nvSpPr>
          <p:cNvPr id="25" name="Oval 53"/>
          <p:cNvSpPr>
            <a:spLocks noChangeArrowheads="1"/>
          </p:cNvSpPr>
          <p:nvPr/>
        </p:nvSpPr>
        <p:spPr bwMode="auto">
          <a:xfrm>
            <a:off x="3770809" y="5054947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 altLang="de-DE">
              <a:latin typeface="Calibri" pitchFamily="34" charset="0"/>
            </a:endParaRPr>
          </a:p>
        </p:txBody>
      </p:sp>
      <p:pic>
        <p:nvPicPr>
          <p:cNvPr id="26" name="Picture 23" descr="MCj0396336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84897" y="4840635"/>
            <a:ext cx="547687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827584" y="4126260"/>
            <a:ext cx="1714500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de-DE" sz="1000" b="1">
                <a:latin typeface="Calibri" pitchFamily="34" charset="0"/>
              </a:rPr>
              <a:t>Verbindungen: Kurzwellenfunk</a:t>
            </a:r>
          </a:p>
          <a:p>
            <a:pPr algn="ctr"/>
            <a:r>
              <a:rPr lang="en-US" altLang="de-DE" sz="1000" b="1">
                <a:latin typeface="Calibri" pitchFamily="34" charset="0"/>
              </a:rPr>
              <a:t>   VHF/UHF Funk</a:t>
            </a:r>
          </a:p>
          <a:p>
            <a:pPr algn="ctr"/>
            <a:r>
              <a:rPr lang="en-US" altLang="de-DE" sz="1000" b="1">
                <a:latin typeface="Calibri" pitchFamily="34" charset="0"/>
              </a:rPr>
              <a:t>   WLAN, Telnet, Web</a:t>
            </a:r>
          </a:p>
          <a:p>
            <a:pPr algn="ctr"/>
            <a:r>
              <a:rPr lang="en-US" altLang="de-DE" sz="1000" b="1">
                <a:latin typeface="Calibri" pitchFamily="34" charset="0"/>
              </a:rPr>
              <a:t>HAMNET</a:t>
            </a:r>
          </a:p>
        </p:txBody>
      </p:sp>
      <p:pic>
        <p:nvPicPr>
          <p:cNvPr id="28" name="Picture 22" descr="MCj0300229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56897" y="2411760"/>
            <a:ext cx="8382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 Box 15"/>
          <p:cNvSpPr txBox="1">
            <a:spLocks noChangeArrowheads="1"/>
          </p:cNvSpPr>
          <p:nvPr/>
        </p:nvSpPr>
        <p:spPr bwMode="auto">
          <a:xfrm>
            <a:off x="5652120" y="1772816"/>
            <a:ext cx="3200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de-DE" sz="1200" b="1" dirty="0">
                <a:latin typeface="Calibri" pitchFamily="34" charset="0"/>
              </a:rPr>
              <a:t>Common Message Server  (GESPIEGELT + LASTVERTEILUNG   - EINER  </a:t>
            </a:r>
            <a:r>
              <a:rPr lang="en-US" altLang="de-DE" sz="1200" b="1" dirty="0" err="1">
                <a:latin typeface="Calibri" pitchFamily="34" charset="0"/>
              </a:rPr>
              <a:t>ist</a:t>
            </a:r>
            <a:r>
              <a:rPr lang="en-US" altLang="de-DE" sz="1200" b="1" dirty="0">
                <a:latin typeface="Calibri" pitchFamily="34" charset="0"/>
              </a:rPr>
              <a:t> </a:t>
            </a:r>
            <a:r>
              <a:rPr lang="en-US" altLang="de-DE" sz="1200" b="1" dirty="0" err="1">
                <a:latin typeface="Calibri" pitchFamily="34" charset="0"/>
              </a:rPr>
              <a:t>ausreichend</a:t>
            </a:r>
            <a:r>
              <a:rPr lang="en-US" altLang="de-DE" sz="1200" b="1" dirty="0">
                <a:latin typeface="Calibri" pitchFamily="34" charset="0"/>
              </a:rPr>
              <a:t> </a:t>
            </a:r>
            <a:r>
              <a:rPr lang="en-US" altLang="de-DE" sz="1200" b="1" dirty="0" err="1">
                <a:latin typeface="Calibri" pitchFamily="34" charset="0"/>
              </a:rPr>
              <a:t>für</a:t>
            </a:r>
            <a:r>
              <a:rPr lang="en-US" altLang="de-DE" sz="1200" b="1" dirty="0">
                <a:latin typeface="Calibri" pitchFamily="34" charset="0"/>
              </a:rPr>
              <a:t> das </a:t>
            </a:r>
            <a:r>
              <a:rPr lang="en-US" altLang="de-DE" sz="1200" b="1" dirty="0" err="1">
                <a:latin typeface="Calibri" pitchFamily="34" charset="0"/>
              </a:rPr>
              <a:t>Gesamtsystem</a:t>
            </a:r>
            <a:r>
              <a:rPr lang="en-US" altLang="de-DE" sz="1200" b="1" dirty="0">
                <a:latin typeface="Calibri" pitchFamily="34" charset="0"/>
              </a:rPr>
              <a:t>)</a:t>
            </a:r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828334" y="3411885"/>
            <a:ext cx="1905000" cy="762000"/>
          </a:xfrm>
          <a:prstGeom prst="ellipse">
            <a:avLst/>
          </a:prstGeom>
          <a:solidFill>
            <a:srgbClr val="FF9966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de-DE" altLang="de-DE">
              <a:solidFill>
                <a:srgbClr val="FF9966"/>
              </a:solidFill>
              <a:latin typeface="Calibri" pitchFamily="34" charset="0"/>
            </a:endParaRPr>
          </a:p>
        </p:txBody>
      </p:sp>
      <p:sp>
        <p:nvSpPr>
          <p:cNvPr id="31" name="Text Box 46"/>
          <p:cNvSpPr txBox="1">
            <a:spLocks noChangeArrowheads="1"/>
          </p:cNvSpPr>
          <p:nvPr/>
        </p:nvSpPr>
        <p:spPr bwMode="auto">
          <a:xfrm>
            <a:off x="6971209" y="3554760"/>
            <a:ext cx="15001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de-DE" sz="1200" b="1">
                <a:latin typeface="Calibri" pitchFamily="34" charset="0"/>
              </a:rPr>
              <a:t>Andere Amateurfunk Netze</a:t>
            </a:r>
          </a:p>
        </p:txBody>
      </p:sp>
      <p:sp>
        <p:nvSpPr>
          <p:cNvPr id="32" name="Text Box 49"/>
          <p:cNvSpPr txBox="1">
            <a:spLocks noChangeArrowheads="1"/>
          </p:cNvSpPr>
          <p:nvPr/>
        </p:nvSpPr>
        <p:spPr bwMode="auto">
          <a:xfrm>
            <a:off x="4828084" y="4626322"/>
            <a:ext cx="14049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de-DE" sz="1600" b="1">
                <a:latin typeface="Calibri" pitchFamily="34" charset="0"/>
              </a:rPr>
              <a:t>(etwa 15.000) </a:t>
            </a:r>
          </a:p>
        </p:txBody>
      </p:sp>
      <p:pic>
        <p:nvPicPr>
          <p:cNvPr id="33" name="Picture 16" descr="MMj03364000000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6709" y="355476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3" descr="MCj0396336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42334" y="4769197"/>
            <a:ext cx="547688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23" descr="MCj0396336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5397" y="4769197"/>
            <a:ext cx="547687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Line 41"/>
          <p:cNvSpPr>
            <a:spLocks noChangeShapeType="1"/>
          </p:cNvSpPr>
          <p:nvPr/>
        </p:nvSpPr>
        <p:spPr bwMode="auto">
          <a:xfrm flipV="1">
            <a:off x="1041897" y="4126260"/>
            <a:ext cx="46037" cy="719137"/>
          </a:xfrm>
          <a:prstGeom prst="line">
            <a:avLst/>
          </a:prstGeom>
          <a:noFill/>
          <a:ln w="57150">
            <a:solidFill>
              <a:srgbClr val="FF505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37" name="Line 41"/>
          <p:cNvSpPr>
            <a:spLocks noChangeShapeType="1"/>
          </p:cNvSpPr>
          <p:nvPr/>
        </p:nvSpPr>
        <p:spPr bwMode="auto">
          <a:xfrm flipV="1">
            <a:off x="2399209" y="4126260"/>
            <a:ext cx="46038" cy="719137"/>
          </a:xfrm>
          <a:prstGeom prst="line">
            <a:avLst/>
          </a:prstGeom>
          <a:noFill/>
          <a:ln w="57150">
            <a:solidFill>
              <a:srgbClr val="FF505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38" name="Line 41"/>
          <p:cNvSpPr>
            <a:spLocks noChangeShapeType="1"/>
          </p:cNvSpPr>
          <p:nvPr/>
        </p:nvSpPr>
        <p:spPr bwMode="auto">
          <a:xfrm flipV="1">
            <a:off x="5185272" y="5054947"/>
            <a:ext cx="857250" cy="71438"/>
          </a:xfrm>
          <a:prstGeom prst="line">
            <a:avLst/>
          </a:prstGeom>
          <a:noFill/>
          <a:ln w="57150">
            <a:solidFill>
              <a:srgbClr val="FF505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39" name="Line 41"/>
          <p:cNvSpPr>
            <a:spLocks noChangeShapeType="1"/>
          </p:cNvSpPr>
          <p:nvPr/>
        </p:nvSpPr>
        <p:spPr bwMode="auto">
          <a:xfrm flipV="1">
            <a:off x="6471147" y="3983385"/>
            <a:ext cx="428625" cy="790575"/>
          </a:xfrm>
          <a:prstGeom prst="line">
            <a:avLst/>
          </a:prstGeom>
          <a:noFill/>
          <a:ln w="57150">
            <a:solidFill>
              <a:srgbClr val="FF505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0" name="Line 41"/>
          <p:cNvSpPr>
            <a:spLocks noChangeShapeType="1"/>
          </p:cNvSpPr>
          <p:nvPr/>
        </p:nvSpPr>
        <p:spPr bwMode="auto">
          <a:xfrm flipH="1" flipV="1">
            <a:off x="5899647" y="4054822"/>
            <a:ext cx="428625" cy="719138"/>
          </a:xfrm>
          <a:prstGeom prst="line">
            <a:avLst/>
          </a:prstGeom>
          <a:noFill/>
          <a:ln w="57150">
            <a:solidFill>
              <a:srgbClr val="FF505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 flipH="1">
            <a:off x="5899647" y="3819872"/>
            <a:ext cx="928687" cy="46038"/>
          </a:xfrm>
          <a:prstGeom prst="line">
            <a:avLst/>
          </a:prstGeom>
          <a:noFill/>
          <a:ln w="57150">
            <a:solidFill>
              <a:srgbClr val="FF505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2" name="Line 31"/>
          <p:cNvSpPr>
            <a:spLocks noChangeShapeType="1"/>
          </p:cNvSpPr>
          <p:nvPr/>
        </p:nvSpPr>
        <p:spPr bwMode="auto">
          <a:xfrm>
            <a:off x="1113334" y="3126135"/>
            <a:ext cx="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3" name="Line 31"/>
          <p:cNvSpPr>
            <a:spLocks noChangeShapeType="1"/>
          </p:cNvSpPr>
          <p:nvPr/>
        </p:nvSpPr>
        <p:spPr bwMode="auto">
          <a:xfrm>
            <a:off x="2542084" y="3197572"/>
            <a:ext cx="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4" name="Line 31"/>
          <p:cNvSpPr>
            <a:spLocks noChangeShapeType="1"/>
          </p:cNvSpPr>
          <p:nvPr/>
        </p:nvSpPr>
        <p:spPr bwMode="auto">
          <a:xfrm>
            <a:off x="5542459" y="3197572"/>
            <a:ext cx="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5" name="Line 31"/>
          <p:cNvSpPr>
            <a:spLocks noChangeShapeType="1"/>
          </p:cNvSpPr>
          <p:nvPr/>
        </p:nvSpPr>
        <p:spPr bwMode="auto">
          <a:xfrm>
            <a:off x="6113959" y="2983260"/>
            <a:ext cx="857250" cy="5715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6" name="Line 31"/>
          <p:cNvSpPr>
            <a:spLocks noChangeShapeType="1"/>
          </p:cNvSpPr>
          <p:nvPr/>
        </p:nvSpPr>
        <p:spPr bwMode="auto">
          <a:xfrm flipH="1">
            <a:off x="6113959" y="2768947"/>
            <a:ext cx="714375" cy="714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7" name="Textfeld 56"/>
          <p:cNvSpPr txBox="1">
            <a:spLocks noChangeArrowheads="1"/>
          </p:cNvSpPr>
          <p:nvPr/>
        </p:nvSpPr>
        <p:spPr bwMode="auto">
          <a:xfrm>
            <a:off x="2684959" y="4626322"/>
            <a:ext cx="1862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altLang="de-DE" sz="1600">
                <a:latin typeface="Calibri" pitchFamily="34" charset="0"/>
              </a:rPr>
              <a:t>Viele Funk-Benutzer</a:t>
            </a:r>
          </a:p>
        </p:txBody>
      </p:sp>
      <p:sp>
        <p:nvSpPr>
          <p:cNvPr id="48" name="Line 31"/>
          <p:cNvSpPr>
            <a:spLocks noChangeShapeType="1"/>
          </p:cNvSpPr>
          <p:nvPr/>
        </p:nvSpPr>
        <p:spPr bwMode="auto">
          <a:xfrm>
            <a:off x="5542459" y="2340322"/>
            <a:ext cx="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9" name="Line 41"/>
          <p:cNvSpPr>
            <a:spLocks noChangeShapeType="1"/>
          </p:cNvSpPr>
          <p:nvPr/>
        </p:nvSpPr>
        <p:spPr bwMode="auto">
          <a:xfrm>
            <a:off x="1541959" y="3840510"/>
            <a:ext cx="571500" cy="46037"/>
          </a:xfrm>
          <a:prstGeom prst="line">
            <a:avLst/>
          </a:prstGeom>
          <a:noFill/>
          <a:ln w="57150">
            <a:solidFill>
              <a:srgbClr val="FF505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50" name="Textfeld 61"/>
          <p:cNvSpPr txBox="1">
            <a:spLocks noChangeArrowheads="1"/>
          </p:cNvSpPr>
          <p:nvPr/>
        </p:nvSpPr>
        <p:spPr bwMode="auto">
          <a:xfrm>
            <a:off x="1470522" y="3483322"/>
            <a:ext cx="8223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de-DE" sz="1200" b="1" dirty="0" err="1">
                <a:solidFill>
                  <a:srgbClr val="FF0000"/>
                </a:solidFill>
                <a:latin typeface="Calibri" pitchFamily="34" charset="0"/>
              </a:rPr>
              <a:t>RMSRelay</a:t>
            </a:r>
            <a:endParaRPr lang="de-DE" altLang="de-DE" sz="1200" dirty="0">
              <a:solidFill>
                <a:srgbClr val="FF0000"/>
              </a:solidFill>
              <a:latin typeface="Tahoma" pitchFamily="34" charset="0"/>
            </a:endParaRPr>
          </a:p>
        </p:txBody>
      </p:sp>
      <p:pic>
        <p:nvPicPr>
          <p:cNvPr id="51" name="Picture 13" descr="MCj0404159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256584" y="1840260"/>
            <a:ext cx="577850" cy="579437"/>
          </a:xfrm>
          <a:prstGeom prst="rect">
            <a:avLst/>
          </a:prstGeom>
        </p:spPr>
      </p:pic>
      <p:sp>
        <p:nvSpPr>
          <p:cNvPr id="52" name="Line 31"/>
          <p:cNvSpPr>
            <a:spLocks noChangeShapeType="1"/>
          </p:cNvSpPr>
          <p:nvPr/>
        </p:nvSpPr>
        <p:spPr bwMode="auto">
          <a:xfrm>
            <a:off x="4470897" y="2411760"/>
            <a:ext cx="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53" name="Text Box 10"/>
          <p:cNvSpPr txBox="1">
            <a:spLocks noChangeArrowheads="1"/>
          </p:cNvSpPr>
          <p:nvPr/>
        </p:nvSpPr>
        <p:spPr bwMode="auto">
          <a:xfrm>
            <a:off x="827584" y="1268760"/>
            <a:ext cx="1071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de-DE" sz="1400" b="1" dirty="0">
                <a:latin typeface="Calibri" pitchFamily="34" charset="0"/>
              </a:rPr>
              <a:t>CMS </a:t>
            </a:r>
          </a:p>
          <a:p>
            <a:pPr algn="ctr"/>
            <a:r>
              <a:rPr lang="en-US" altLang="de-DE" sz="1400" b="1" dirty="0" err="1">
                <a:latin typeface="Calibri" pitchFamily="34" charset="0"/>
              </a:rPr>
              <a:t>Österreich</a:t>
            </a:r>
            <a:endParaRPr lang="en-US" altLang="de-DE" sz="1400" b="1" dirty="0">
              <a:latin typeface="Calibri" pitchFamily="34" charset="0"/>
            </a:endParaRPr>
          </a:p>
        </p:txBody>
      </p:sp>
      <p:sp>
        <p:nvSpPr>
          <p:cNvPr id="54" name="Textfeld 63"/>
          <p:cNvSpPr txBox="1">
            <a:spLocks noChangeArrowheads="1"/>
          </p:cNvSpPr>
          <p:nvPr/>
        </p:nvSpPr>
        <p:spPr bwMode="auto">
          <a:xfrm>
            <a:off x="3042147" y="3554760"/>
            <a:ext cx="2071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altLang="de-DE" dirty="0"/>
              <a:t>Zahlreiche RMS</a:t>
            </a:r>
            <a:endParaRPr lang="de-DE" altLang="de-DE" dirty="0"/>
          </a:p>
        </p:txBody>
      </p:sp>
      <p:sp>
        <p:nvSpPr>
          <p:cNvPr id="55" name="Oval 52"/>
          <p:cNvSpPr>
            <a:spLocks noChangeArrowheads="1"/>
          </p:cNvSpPr>
          <p:nvPr/>
        </p:nvSpPr>
        <p:spPr bwMode="auto">
          <a:xfrm>
            <a:off x="7185522" y="498351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 altLang="de-DE">
              <a:latin typeface="Calibri" pitchFamily="34" charset="0"/>
            </a:endParaRPr>
          </a:p>
        </p:txBody>
      </p:sp>
      <p:sp>
        <p:nvSpPr>
          <p:cNvPr id="56" name="Oval 52"/>
          <p:cNvSpPr>
            <a:spLocks noChangeArrowheads="1"/>
          </p:cNvSpPr>
          <p:nvPr/>
        </p:nvSpPr>
        <p:spPr bwMode="auto">
          <a:xfrm>
            <a:off x="7399834" y="498351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 altLang="de-DE">
              <a:latin typeface="Calibri" pitchFamily="34" charset="0"/>
            </a:endParaRPr>
          </a:p>
        </p:txBody>
      </p:sp>
      <p:sp>
        <p:nvSpPr>
          <p:cNvPr id="57" name="Oval 52"/>
          <p:cNvSpPr>
            <a:spLocks noChangeArrowheads="1"/>
          </p:cNvSpPr>
          <p:nvPr/>
        </p:nvSpPr>
        <p:spPr bwMode="auto">
          <a:xfrm>
            <a:off x="7614147" y="498351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de-DE" altLang="de-DE">
              <a:latin typeface="Calibri" pitchFamily="34" charset="0"/>
            </a:endParaRPr>
          </a:p>
        </p:txBody>
      </p:sp>
      <p:sp>
        <p:nvSpPr>
          <p:cNvPr id="58" name="Text Box 49"/>
          <p:cNvSpPr txBox="1">
            <a:spLocks noChangeArrowheads="1"/>
          </p:cNvSpPr>
          <p:nvPr/>
        </p:nvSpPr>
        <p:spPr bwMode="auto">
          <a:xfrm>
            <a:off x="3685084" y="3840510"/>
            <a:ext cx="1187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de-DE" sz="1600" b="1">
                <a:latin typeface="Calibri" pitchFamily="34" charset="0"/>
              </a:rPr>
              <a:t>(etwa  500) </a:t>
            </a:r>
          </a:p>
        </p:txBody>
      </p:sp>
      <p:sp>
        <p:nvSpPr>
          <p:cNvPr id="59" name="Textfeld 58"/>
          <p:cNvSpPr txBox="1"/>
          <p:nvPr/>
        </p:nvSpPr>
        <p:spPr>
          <a:xfrm>
            <a:off x="539552" y="404664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 smtClean="0"/>
              <a:t>WINLINK 2000 Systemübersicht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95536" y="260648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err="1" smtClean="0"/>
              <a:t>Denkanstösse</a:t>
            </a:r>
            <a:r>
              <a:rPr lang="de-DE" sz="3600" dirty="0" smtClean="0"/>
              <a:t> von Werner OE9FWV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395536" y="1052736"/>
            <a:ext cx="842493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de-DE" dirty="0" smtClean="0"/>
              <a:t>Ein RMS Gateway ist eine Langzeitinvestition!</a:t>
            </a:r>
          </a:p>
          <a:p>
            <a:pPr>
              <a:buFontTx/>
              <a:buChar char="-"/>
            </a:pPr>
            <a:endParaRPr lang="de-DE" dirty="0"/>
          </a:p>
          <a:p>
            <a:pPr>
              <a:buFontTx/>
              <a:buChar char="-"/>
            </a:pPr>
            <a:r>
              <a:rPr lang="de-DE" dirty="0" smtClean="0"/>
              <a:t>Wir sollen uns überlegen:</a:t>
            </a:r>
          </a:p>
          <a:p>
            <a:pPr marL="342900" indent="-342900">
              <a:buFont typeface="+mj-lt"/>
              <a:buAutoNum type="arabicPeriod"/>
            </a:pPr>
            <a:r>
              <a:rPr lang="de-DE" dirty="0" smtClean="0"/>
              <a:t>QTH des Gateways</a:t>
            </a:r>
          </a:p>
          <a:p>
            <a:pPr marL="342900" indent="-342900">
              <a:buFont typeface="+mj-lt"/>
              <a:buAutoNum type="arabicPeriod"/>
            </a:pPr>
            <a:endParaRPr lang="de-DE" dirty="0" smtClean="0"/>
          </a:p>
          <a:p>
            <a:pPr marL="342900" indent="-342900">
              <a:buFont typeface="+mj-lt"/>
              <a:buAutoNum type="arabicPeriod"/>
            </a:pPr>
            <a:r>
              <a:rPr lang="de-DE" dirty="0" smtClean="0"/>
              <a:t>Hardware :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dirty="0" smtClean="0"/>
              <a:t>Computer der 24/7 Betrieb aushält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dirty="0" smtClean="0"/>
              <a:t>Stromverbrauch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dirty="0" smtClean="0"/>
              <a:t>Internetanschluss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dirty="0" smtClean="0"/>
              <a:t>Antennenanlage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dirty="0" smtClean="0"/>
              <a:t>Funkgerät</a:t>
            </a:r>
          </a:p>
          <a:p>
            <a:pPr marL="342900" indent="-342900"/>
            <a:endParaRPr lang="de-DE" dirty="0" smtClean="0"/>
          </a:p>
          <a:p>
            <a:pPr marL="342900" indent="-342900">
              <a:buAutoNum type="arabicPeriod" startAt="3"/>
            </a:pPr>
            <a:r>
              <a:rPr lang="de-DE" dirty="0" smtClean="0"/>
              <a:t>Wer wartet die Anlage und überwacht den Betrieb?</a:t>
            </a:r>
          </a:p>
          <a:p>
            <a:pPr marL="342900" indent="-342900">
              <a:buAutoNum type="arabicPeriod" startAt="3"/>
            </a:pPr>
            <a:endParaRPr lang="de-DE" dirty="0"/>
          </a:p>
          <a:p>
            <a:pPr marL="342900" indent="-342900">
              <a:buAutoNum type="arabicPeriod" startAt="3"/>
            </a:pPr>
            <a:r>
              <a:rPr lang="de-DE" dirty="0" smtClean="0"/>
              <a:t>Rechtliche Situation: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dirty="0" smtClean="0"/>
              <a:t>Unbemannter Betrieb genehmigt?</a:t>
            </a:r>
          </a:p>
          <a:p>
            <a:pPr marL="342900" indent="-342900">
              <a:buFont typeface="Arial" pitchFamily="34" charset="0"/>
              <a:buChar char="•"/>
            </a:pPr>
            <a:endParaRPr lang="de-DE" dirty="0"/>
          </a:p>
          <a:p>
            <a:pPr marL="342900" indent="-342900" algn="ctr">
              <a:buAutoNum type="arabicPeriod" startAt="5"/>
            </a:pPr>
            <a:r>
              <a:rPr lang="de-DE" dirty="0" smtClean="0"/>
              <a:t>Auf welchen QRGs sollen die Anlage laufen und wer ist das Zielpublikum?</a:t>
            </a:r>
          </a:p>
          <a:p>
            <a:pPr marL="342900" indent="-342900">
              <a:buAutoNum type="arabicPeriod" startAt="5"/>
            </a:pPr>
            <a:endParaRPr lang="de-DE" dirty="0"/>
          </a:p>
          <a:p>
            <a:pPr marL="342900" indent="-342900"/>
            <a:r>
              <a:rPr lang="de-DE" dirty="0" smtClean="0"/>
              <a:t> </a:t>
            </a:r>
          </a:p>
          <a:p>
            <a:pPr marL="342900" indent="-342900">
              <a:buFont typeface="+mj-lt"/>
              <a:buAutoNum type="arabicPeriod"/>
            </a:pPr>
            <a:endParaRPr lang="de-DE" dirty="0" smtClean="0"/>
          </a:p>
          <a:p>
            <a:pPr>
              <a:buFontTx/>
              <a:buChar char="-"/>
            </a:pPr>
            <a:endParaRPr lang="de-DE" dirty="0" smtClean="0"/>
          </a:p>
          <a:p>
            <a:pPr>
              <a:buFontTx/>
              <a:buChar char="-"/>
            </a:pPr>
            <a:endParaRPr lang="de-DE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5536" y="404664"/>
            <a:ext cx="83529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6"/>
            </a:pPr>
            <a:r>
              <a:rPr lang="de-DE" dirty="0" smtClean="0"/>
              <a:t>Wie schaut es mit Packet Radio aus? (für kurze Strecken)</a:t>
            </a:r>
          </a:p>
          <a:p>
            <a:pPr marL="342900" indent="-342900">
              <a:buAutoNum type="arabicPeriod" startAt="6"/>
            </a:pPr>
            <a:endParaRPr lang="de-DE" dirty="0"/>
          </a:p>
          <a:p>
            <a:pPr marL="342900" indent="-342900">
              <a:buAutoNum type="arabicPeriod" startAt="6"/>
            </a:pPr>
            <a:r>
              <a:rPr lang="de-DE" dirty="0" smtClean="0"/>
              <a:t>Anschluss ans </a:t>
            </a:r>
            <a:r>
              <a:rPr lang="de-DE" dirty="0" err="1" smtClean="0"/>
              <a:t>Hamnet</a:t>
            </a:r>
            <a:r>
              <a:rPr lang="de-DE" dirty="0"/>
              <a:t>?</a:t>
            </a:r>
            <a:endParaRPr lang="de-DE" dirty="0" smtClean="0"/>
          </a:p>
          <a:p>
            <a:pPr marL="342900" indent="-342900">
              <a:buAutoNum type="arabicPeriod" startAt="6"/>
            </a:pPr>
            <a:endParaRPr lang="de-DE" dirty="0"/>
          </a:p>
          <a:p>
            <a:pPr marL="342900" indent="-342900">
              <a:buAutoNum type="arabicPeriod" startAt="6"/>
            </a:pPr>
            <a:r>
              <a:rPr lang="de-DE" dirty="0" smtClean="0"/>
              <a:t>Welches Gebiet wollen wir versorgen? Welche Bänder?</a:t>
            </a:r>
          </a:p>
          <a:p>
            <a:pPr marL="342900" indent="-342900">
              <a:buAutoNum type="arabicPeriod" startAt="6"/>
            </a:pPr>
            <a:endParaRPr lang="de-DE" dirty="0"/>
          </a:p>
          <a:p>
            <a:pPr marL="342900" indent="-342900">
              <a:buAutoNum type="arabicPeriod" startAt="6"/>
            </a:pPr>
            <a:endParaRPr lang="de-DE" dirty="0" smtClean="0"/>
          </a:p>
          <a:p>
            <a:pPr marL="342900" indent="-342900">
              <a:buAutoNum type="arabicPeriod" startAt="6"/>
            </a:pPr>
            <a:endParaRPr lang="de-DE" dirty="0"/>
          </a:p>
          <a:p>
            <a:pPr marL="342900" indent="-342900">
              <a:buAutoNum type="arabicPeriod" startAt="6"/>
            </a:pPr>
            <a:endParaRPr lang="de-DE" dirty="0" smtClean="0"/>
          </a:p>
        </p:txBody>
      </p:sp>
      <p:sp>
        <p:nvSpPr>
          <p:cNvPr id="5" name="Textfeld 4"/>
          <p:cNvSpPr txBox="1"/>
          <p:nvPr/>
        </p:nvSpPr>
        <p:spPr>
          <a:xfrm>
            <a:off x="611560" y="2276872"/>
            <a:ext cx="78488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Links:</a:t>
            </a:r>
          </a:p>
          <a:p>
            <a:endParaRPr lang="de-DE" dirty="0"/>
          </a:p>
          <a:p>
            <a:r>
              <a:rPr lang="de-DE" dirty="0" smtClean="0">
                <a:hlinkClick r:id="rId2"/>
              </a:rPr>
              <a:t>www.oe9.at/oe9xrk.html</a:t>
            </a:r>
            <a:endParaRPr lang="de-DE" dirty="0" smtClean="0"/>
          </a:p>
          <a:p>
            <a:endParaRPr lang="de-DE" dirty="0"/>
          </a:p>
          <a:p>
            <a:r>
              <a:rPr lang="de-DE" dirty="0" smtClean="0">
                <a:hlinkClick r:id="rId3"/>
              </a:rPr>
              <a:t>www.oe3xec.at</a:t>
            </a:r>
            <a:endParaRPr lang="de-DE" dirty="0" smtClean="0"/>
          </a:p>
          <a:p>
            <a:endParaRPr lang="de-DE" dirty="0"/>
          </a:p>
          <a:p>
            <a:r>
              <a:rPr lang="de-DE" dirty="0" smtClean="0">
                <a:hlinkClick r:id="rId4"/>
              </a:rPr>
              <a:t>http://wiki.oevsv.at/index.php/Kategorie:WINLINK</a:t>
            </a:r>
            <a:endParaRPr lang="de-DE" dirty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539552" y="4725144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WINLINK – E-Mail über Funk -</a:t>
            </a:r>
            <a:r>
              <a:rPr lang="de-DE" dirty="0" smtClean="0"/>
              <a:t> bietet Behörden und Organisationen einen vollwertigen E-Mail Ersatz nach Ausfall der Telekom-Infrastruktur im Krisenfall.</a:t>
            </a:r>
            <a:endParaRPr lang="de-DE" dirty="0" smtClean="0"/>
          </a:p>
        </p:txBody>
      </p:sp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95536" y="1196752"/>
            <a:ext cx="828092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 smtClean="0"/>
              <a:t>RMS Packet  VHF/UHF</a:t>
            </a:r>
          </a:p>
          <a:p>
            <a:pPr lvl="1"/>
            <a:r>
              <a:rPr lang="de-DE" sz="2000" dirty="0" smtClean="0"/>
              <a:t>OE7XLR-13  438.275  MHz  1200 bps</a:t>
            </a:r>
          </a:p>
          <a:p>
            <a:pPr lvl="1"/>
            <a:r>
              <a:rPr lang="de-DE" sz="2000" dirty="0" smtClean="0"/>
              <a:t>OE7XLR-13  438.325  MHz  9600 bps</a:t>
            </a:r>
          </a:p>
          <a:p>
            <a:pPr lvl="1"/>
            <a:r>
              <a:rPr lang="de-DE" sz="2000" dirty="0" smtClean="0"/>
              <a:t>OE3XAR-10  438.550  MHz  1200 bps</a:t>
            </a:r>
          </a:p>
          <a:p>
            <a:r>
              <a:rPr lang="de-DE" sz="2400" dirty="0" smtClean="0"/>
              <a:t>RMS </a:t>
            </a:r>
            <a:r>
              <a:rPr lang="de-DE" sz="2400" dirty="0" err="1" smtClean="0"/>
              <a:t>Pactor</a:t>
            </a:r>
            <a:r>
              <a:rPr lang="de-DE" sz="2400" dirty="0" smtClean="0"/>
              <a:t>  HF Kurzwelle</a:t>
            </a:r>
          </a:p>
          <a:p>
            <a:pPr lvl="1"/>
            <a:r>
              <a:rPr lang="de-DE" sz="2000" dirty="0" smtClean="0"/>
              <a:t>OE3XEC       3608,5, 3617,5, 10.146,5   KHz Scanbetrieb</a:t>
            </a:r>
          </a:p>
          <a:p>
            <a:pPr lvl="1"/>
            <a:r>
              <a:rPr lang="de-DE" sz="2000" dirty="0" smtClean="0"/>
              <a:t>OE4XBU     14074.9, 14110.0, 14117.9  </a:t>
            </a:r>
          </a:p>
          <a:p>
            <a:pPr lvl="1"/>
            <a:r>
              <a:rPr lang="de-DE" sz="2000" dirty="0" smtClean="0"/>
              <a:t>                 21074.9, 21098.0, 21117.9  KHz  Scanbetrieb</a:t>
            </a:r>
          </a:p>
          <a:p>
            <a:pPr lvl="1"/>
            <a:r>
              <a:rPr lang="de-AT" sz="2000" dirty="0" smtClean="0">
                <a:solidFill>
                  <a:srgbClr val="FF0000"/>
                </a:solidFill>
              </a:rPr>
              <a:t>OE9XRK</a:t>
            </a:r>
            <a:r>
              <a:rPr lang="de-AT" sz="2000" dirty="0" smtClean="0"/>
              <a:t>	   3602,5, 3608,5	         KHz  Scanbetrieb</a:t>
            </a:r>
          </a:p>
          <a:p>
            <a:pPr lvl="1"/>
            <a:r>
              <a:rPr lang="de-AT" sz="2000" dirty="0" smtClean="0">
                <a:solidFill>
                  <a:srgbClr val="FF0000"/>
                </a:solidFill>
              </a:rPr>
              <a:t>OEH79</a:t>
            </a:r>
            <a:r>
              <a:rPr lang="de-AT" sz="2000" dirty="0" smtClean="0"/>
              <a:t>       SKKM Frequenzen im 2 und 5 MHz Bereich</a:t>
            </a:r>
            <a:endParaRPr lang="de-DE" sz="2000" dirty="0" smtClean="0"/>
          </a:p>
          <a:p>
            <a:r>
              <a:rPr lang="de-AT" sz="2400" dirty="0" smtClean="0"/>
              <a:t>RMS </a:t>
            </a:r>
            <a:r>
              <a:rPr lang="de-AT" sz="2400" dirty="0" err="1" smtClean="0"/>
              <a:t>Winmor</a:t>
            </a:r>
            <a:endParaRPr lang="de-AT" sz="2400" dirty="0" smtClean="0"/>
          </a:p>
          <a:p>
            <a:pPr lvl="1"/>
            <a:r>
              <a:rPr lang="de-AT" sz="2000" dirty="0" smtClean="0">
                <a:solidFill>
                  <a:srgbClr val="FF0000"/>
                </a:solidFill>
              </a:rPr>
              <a:t>OE5XIR-5</a:t>
            </a:r>
            <a:r>
              <a:rPr lang="de-AT" sz="2000" dirty="0" smtClean="0"/>
              <a:t>    3605,5 KHz</a:t>
            </a:r>
          </a:p>
          <a:p>
            <a:r>
              <a:rPr lang="de-AT" sz="2400" dirty="0" smtClean="0"/>
              <a:t>Weitere Zugänge </a:t>
            </a:r>
            <a:r>
              <a:rPr lang="de-AT" sz="2400" dirty="0" smtClean="0">
                <a:solidFill>
                  <a:srgbClr val="FF0000"/>
                </a:solidFill>
              </a:rPr>
              <a:t>HAMNET</a:t>
            </a:r>
            <a:r>
              <a:rPr lang="de-AT" sz="2400" dirty="0" smtClean="0"/>
              <a:t>, INTERNET - Telnet	</a:t>
            </a:r>
            <a:endParaRPr lang="de-AT" sz="2400" dirty="0" smtClean="0"/>
          </a:p>
        </p:txBody>
      </p:sp>
      <p:sp>
        <p:nvSpPr>
          <p:cNvPr id="3" name="Textfeld 2"/>
          <p:cNvSpPr txBox="1"/>
          <p:nvPr/>
        </p:nvSpPr>
        <p:spPr>
          <a:xfrm>
            <a:off x="539552" y="260648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Winlink</a:t>
            </a:r>
            <a:r>
              <a:rPr lang="de-DE" dirty="0" smtClean="0"/>
              <a:t> Stationen in Österreich</a:t>
            </a:r>
          </a:p>
          <a:p>
            <a:endParaRPr lang="de-DE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23528" y="1844824"/>
            <a:ext cx="83529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 smtClean="0"/>
              <a:t>Werner OE9FWV zur Frage ob Südtirol ein RMS Gateway braucht:</a:t>
            </a:r>
          </a:p>
          <a:p>
            <a:endParaRPr lang="de-DE" sz="3600" dirty="0"/>
          </a:p>
          <a:p>
            <a:r>
              <a:rPr lang="de-DE" sz="3600" dirty="0" smtClean="0"/>
              <a:t>„Wenn es kracht ist Reserve immer gut!“</a:t>
            </a:r>
          </a:p>
          <a:p>
            <a:endParaRPr lang="de-DE" dirty="0"/>
          </a:p>
          <a:p>
            <a:endParaRPr lang="de-DE" dirty="0"/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611560" y="2708920"/>
            <a:ext cx="77768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800" dirty="0" smtClean="0"/>
              <a:t>Ende</a:t>
            </a:r>
            <a:endParaRPr lang="de-DE" sz="8800" dirty="0"/>
          </a:p>
        </p:txBody>
      </p:sp>
      <p:sp>
        <p:nvSpPr>
          <p:cNvPr id="3" name="Textfeld 2"/>
          <p:cNvSpPr txBox="1"/>
          <p:nvPr/>
        </p:nvSpPr>
        <p:spPr>
          <a:xfrm>
            <a:off x="971600" y="5013176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…..Eventuelle Diskussion und Fragestellungen….</a:t>
            </a:r>
            <a:endParaRPr lang="de-DE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imos">
  <a:themeElements>
    <a:clrScheme name="Deimo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Deimo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Deimo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327</Words>
  <Application>Microsoft Office PowerPoint</Application>
  <PresentationFormat>Bildschirmpräsentation (4:3)</PresentationFormat>
  <Paragraphs>90</Paragraphs>
  <Slides>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Deimos</vt:lpstr>
      <vt:lpstr>RMS Gateway für Südtirol  und Winlink 2000 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RMS Gateway für Südtirol</dc:title>
  <dc:creator>user</dc:creator>
  <cp:lastModifiedBy>user</cp:lastModifiedBy>
  <cp:revision>30</cp:revision>
  <dcterms:created xsi:type="dcterms:W3CDTF">2016-09-30T13:11:20Z</dcterms:created>
  <dcterms:modified xsi:type="dcterms:W3CDTF">2016-09-30T15:16:43Z</dcterms:modified>
</cp:coreProperties>
</file>